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8" r:id="rId3"/>
    <p:sldId id="329" r:id="rId4"/>
    <p:sldId id="331" r:id="rId5"/>
    <p:sldId id="332" r:id="rId6"/>
    <p:sldId id="334" r:id="rId7"/>
    <p:sldId id="333" r:id="rId8"/>
    <p:sldId id="323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45" autoAdjust="0"/>
    <p:restoredTop sz="77660" autoAdjust="0"/>
  </p:normalViewPr>
  <p:slideViewPr>
    <p:cSldViewPr>
      <p:cViewPr>
        <p:scale>
          <a:sx n="80" d="100"/>
          <a:sy n="80" d="100"/>
        </p:scale>
        <p:origin x="-1146" y="-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C03FD4-7E29-4D12-8DAB-8D1B482A840F}" type="datetimeFigureOut">
              <a:rPr lang="en-US"/>
              <a:pPr>
                <a:defRPr/>
              </a:pPr>
              <a:t>1/7/2014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EDE7E7-A7A0-413C-A24C-05E1667CA6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3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BE86E6-1A3A-4235-80A7-965C12B78D98}" type="slidenum">
              <a:rPr lang="en-US">
                <a:ea typeface="ＭＳ Ｐゴシック" pitchFamily="84" charset="-128"/>
                <a:cs typeface="ＭＳ Ｐゴシック" pitchFamily="8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2A44D92B-53A9-4106-B8C7-8B1B69308D6F}" type="slidenum">
              <a:rPr lang="en-US" sz="1200"/>
              <a:pPr algn="r" defTabSz="931863" eaLnBrk="0" hangingPunct="0"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‘Constant’ means: not depending on the measurement</a:t>
            </a:r>
          </a:p>
          <a:p>
            <a:pPr eaLnBrk="1" hangingPunct="1">
              <a:lnSpc>
                <a:spcPts val="2450"/>
              </a:lnSpc>
              <a:spcBef>
                <a:spcPct val="50000"/>
              </a:spcBef>
            </a:pPr>
            <a:r>
              <a:rPr lang="nl-NL" smtClean="0">
                <a:latin typeface="Arial" pitchFamily="84" charset="0"/>
                <a:sym typeface="Wingdings" pitchFamily="84" charset="2"/>
              </a:rPr>
              <a:t>For units u</a:t>
            </a:r>
            <a:r>
              <a:rPr lang="nl-NL" baseline="-25000" smtClean="0">
                <a:latin typeface="Arial" pitchFamily="84" charset="0"/>
                <a:sym typeface="Wingdings" pitchFamily="84" charset="2"/>
              </a:rPr>
              <a:t>1</a:t>
            </a:r>
            <a:r>
              <a:rPr lang="nl-NL" smtClean="0">
                <a:latin typeface="Arial" pitchFamily="84" charset="0"/>
                <a:sym typeface="Wingdings" pitchFamily="84" charset="2"/>
              </a:rPr>
              <a:t>, u</a:t>
            </a:r>
            <a:r>
              <a:rPr lang="nl-NL" baseline="-25000" smtClean="0">
                <a:latin typeface="Arial" pitchFamily="84" charset="0"/>
                <a:sym typeface="Wingdings" pitchFamily="84" charset="2"/>
              </a:rPr>
              <a:t>2</a:t>
            </a:r>
            <a:r>
              <a:rPr lang="nl-NL" smtClean="0">
                <a:latin typeface="Arial" pitchFamily="84" charset="0"/>
                <a:sym typeface="Wingdings" pitchFamily="84" charset="2"/>
              </a:rPr>
              <a:t> with constant ratio , the x</a:t>
            </a:r>
            <a:r>
              <a:rPr lang="nl-NL" baseline="-25000" smtClean="0">
                <a:latin typeface="Arial" pitchFamily="84" charset="0"/>
                <a:sym typeface="Wingdings" pitchFamily="84" charset="2"/>
              </a:rPr>
              <a:t>1</a:t>
            </a:r>
            <a:r>
              <a:rPr lang="nl-NL" smtClean="0">
                <a:latin typeface="Arial" pitchFamily="84" charset="0"/>
                <a:sym typeface="Wingdings" pitchFamily="84" charset="2"/>
              </a:rPr>
              <a:t> and x</a:t>
            </a:r>
            <a:r>
              <a:rPr lang="nl-NL" baseline="-25000" smtClean="0">
                <a:latin typeface="Arial" pitchFamily="84" charset="0"/>
                <a:sym typeface="Wingdings" pitchFamily="84" charset="2"/>
              </a:rPr>
              <a:t>2</a:t>
            </a:r>
            <a:r>
              <a:rPr lang="nl-NL" smtClean="0">
                <a:latin typeface="Arial" pitchFamily="84" charset="0"/>
                <a:sym typeface="Wingdings" pitchFamily="84" charset="2"/>
              </a:rPr>
              <a:t> can be converted</a:t>
            </a:r>
          </a:p>
          <a:p>
            <a:pPr eaLnBrk="1" hangingPunct="1">
              <a:lnSpc>
                <a:spcPts val="2450"/>
              </a:lnSpc>
              <a:spcBef>
                <a:spcPct val="50000"/>
              </a:spcBef>
            </a:pPr>
            <a:r>
              <a:rPr lang="nl-NL" smtClean="0">
                <a:latin typeface="Arial" pitchFamily="84" charset="0"/>
                <a:sym typeface="Wingdings" pitchFamily="84" charset="2"/>
              </a:rPr>
              <a:t>A set of convertible units defines a </a:t>
            </a:r>
            <a:r>
              <a:rPr lang="nl-NL" smtClean="0">
                <a:solidFill>
                  <a:schemeClr val="tx2"/>
                </a:solidFill>
                <a:latin typeface="Arial" pitchFamily="84" charset="0"/>
                <a:sym typeface="Wingdings" pitchFamily="84" charset="2"/>
              </a:rPr>
              <a:t>dimension (</a:t>
            </a:r>
            <a:r>
              <a:rPr lang="nl-NL" sz="900" smtClean="0">
                <a:solidFill>
                  <a:schemeClr val="tx2"/>
                </a:solidFill>
                <a:latin typeface="Arial" pitchFamily="84" charset="0"/>
                <a:sym typeface="Wingdings" pitchFamily="84" charset="2"/>
              </a:rPr>
              <a:t>equivalence class</a:t>
            </a:r>
            <a:r>
              <a:rPr lang="nl-NL" smtClean="0">
                <a:solidFill>
                  <a:schemeClr val="tx2"/>
                </a:solidFill>
                <a:latin typeface="Arial" pitchFamily="84" charset="0"/>
                <a:sym typeface="Wingdings" pitchFamily="84" charset="2"/>
              </a:rPr>
              <a:t>)</a:t>
            </a:r>
          </a:p>
          <a:p>
            <a:pPr eaLnBrk="1" hangingPunct="1">
              <a:lnSpc>
                <a:spcPts val="2450"/>
              </a:lnSpc>
              <a:spcBef>
                <a:spcPct val="50000"/>
              </a:spcBef>
            </a:pPr>
            <a:r>
              <a:rPr lang="nl-NL" smtClean="0">
                <a:latin typeface="Arial" pitchFamily="84" charset="0"/>
                <a:sym typeface="Wingdings" pitchFamily="84" charset="2"/>
              </a:rPr>
              <a:t>{m, inch, light year, yard, </a:t>
            </a:r>
            <a:r>
              <a:rPr lang="nl-NL" smtClean="0">
                <a:latin typeface="Arial" pitchFamily="84" charset="0"/>
                <a:sym typeface="Symbol" pitchFamily="84" charset="2"/>
              </a:rPr>
              <a:t>m, …} defines ‘length’ [</a:t>
            </a:r>
            <a:r>
              <a:rPr lang="nl-NL" smtClean="0">
                <a:latin typeface="Comic Sans MS" pitchFamily="84" charset="0"/>
                <a:sym typeface="Symbol" pitchFamily="84" charset="2"/>
              </a:rPr>
              <a:t>L</a:t>
            </a:r>
            <a:r>
              <a:rPr lang="nl-NL" smtClean="0">
                <a:latin typeface="Arial" pitchFamily="84" charset="0"/>
                <a:sym typeface="Symbol" pitchFamily="84" charset="2"/>
              </a:rPr>
              <a:t>]; </a:t>
            </a:r>
          </a:p>
          <a:p>
            <a:pPr eaLnBrk="1" hangingPunct="1">
              <a:lnSpc>
                <a:spcPts val="2450"/>
              </a:lnSpc>
              <a:spcBef>
                <a:spcPct val="50000"/>
              </a:spcBef>
            </a:pPr>
            <a:r>
              <a:rPr lang="nl-NL" smtClean="0">
                <a:latin typeface="Arial" pitchFamily="84" charset="0"/>
                <a:sym typeface="Symbol" pitchFamily="84" charset="2"/>
              </a:rPr>
              <a:t>similar {sec, year, day, …} defines ‘time’ [T].  </a:t>
            </a:r>
          </a:p>
          <a:p>
            <a:pPr eaLnBrk="1" hangingPunct="1">
              <a:lnSpc>
                <a:spcPts val="2450"/>
              </a:lnSpc>
              <a:spcBef>
                <a:spcPct val="50000"/>
              </a:spcBef>
            </a:pPr>
            <a:r>
              <a:rPr lang="nl-NL" smtClean="0">
                <a:latin typeface="Arial" pitchFamily="84" charset="0"/>
                <a:sym typeface="Symbol" pitchFamily="84" charset="2"/>
              </a:rPr>
              <a:t>There are units that canot be converted (e.g., ‘nr. sheep’). They give rise to dimensions on their own [SHEEP]</a:t>
            </a:r>
          </a:p>
          <a:p>
            <a:pPr eaLnBrk="1" hangingPunct="1">
              <a:spcBef>
                <a:spcPct val="0"/>
              </a:spcBef>
            </a:pPr>
            <a:endParaRPr lang="nl-NL" b="1" smtClean="0">
              <a:latin typeface="Arial" pitchFamily="84" charset="0"/>
              <a:sym typeface="Symbol" pitchFamily="84" charset="2"/>
            </a:endParaRPr>
          </a:p>
          <a:p>
            <a:pPr eaLnBrk="1" hangingPunct="1"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59C73ACE-6AF4-46C7-A07E-6FC99C5AC93C}" type="slidenum">
              <a:rPr lang="en-US" sz="1200"/>
              <a:pPr algn="r" defTabSz="931863" eaLnBrk="0" hangingPunct="0"/>
              <a:t>3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D8D1AC3-59AD-454F-A4DD-4AA1FACA3405}" type="slidenum">
              <a:rPr lang="en-US" sz="1200"/>
              <a:pPr algn="r" defTabSz="931863" eaLnBrk="0" hangingPunct="0"/>
              <a:t>4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D8D1AC3-59AD-454F-A4DD-4AA1FACA3405}" type="slidenum">
              <a:rPr lang="en-US" sz="1200"/>
              <a:pPr algn="r" defTabSz="931863" eaLnBrk="0" hangingPunct="0"/>
              <a:t>5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D8D1AC3-59AD-454F-A4DD-4AA1FACA3405}" type="slidenum">
              <a:rPr lang="en-US" sz="1200"/>
              <a:pPr algn="r" defTabSz="931863" eaLnBrk="0" hangingPunct="0"/>
              <a:t>6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BD8D1AC3-59AD-454F-A4DD-4AA1FACA3405}" type="slidenum">
              <a:rPr lang="en-US" sz="1200"/>
              <a:pPr algn="r" defTabSz="931863" eaLnBrk="0" hangingPunct="0"/>
              <a:t>7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l-NL" dirty="0" smtClean="0"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>
            <a:prstTxWarp prst="textNoShape">
              <a:avLst/>
            </a:prstTxWarp>
          </a:bodyPr>
          <a:lstStyle/>
          <a:p>
            <a:pPr algn="r" defTabSz="931863" eaLnBrk="0" hangingPunct="0"/>
            <a:fld id="{EECF66D4-1394-4A75-B0F8-C5EC00AA12CE}" type="slidenum">
              <a:rPr lang="en-US" sz="1200"/>
              <a:pPr algn="r" defTabSz="931863" eaLnBrk="0" hangingPunct="0"/>
              <a:t>8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>
              <a:latin typeface="Arial" pitchFamily="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DA6BF-450D-42A6-ACC4-0013AD53AF85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A181-775E-4723-9096-CB893AAC0BE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EC750-CEDA-4356-A9E9-3210540E5957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84E9-DD68-4E39-9CB8-6E816D5E61E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3B9B-0AA7-4011-8809-8D1B87A71C18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DA54-8844-4714-AE77-77E37D37D0E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B6B16-1693-42BB-B31C-A3C8C99E2A06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B4FDF-C64F-47F2-9D6A-59FDDA7E79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8126-3BA6-40EF-BAEC-21F8A8214D30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D0D1-94B1-474E-BFF4-B01F8CC8368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7D55-F302-4F88-97FD-031A15330A83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0025-A8BA-405D-8381-008D94A63E6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3456E-BC90-4FD6-B318-BF7F5CD20661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33A3E-07CD-489A-A9A7-3531A8E726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9127-38A4-41C0-9B15-BC8DA37FC0C2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60BEB-E37A-4C21-8111-2AAAB305D7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6568-C1FA-4186-995E-9A0EAFD6854D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80508-A162-472D-AC75-E65CD46E3FD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00AD-0742-43A1-8C86-1BCA691DF404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8F4C9-C0DE-4C41-B88D-9BC306F68F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CF52-7532-41E8-B651-5A63B15276C0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27AD-82C9-4651-BA22-B2331EE3DE2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Titelstijl van model bewerken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700BD0-6C31-4E9B-A539-A4E08379E1AC}" type="datetimeFigureOut">
              <a:rPr lang="en-GB"/>
              <a:pPr>
                <a:defRPr/>
              </a:pPr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2AA36D-64DA-4CA2-A78B-0287B8A1A2B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r>
              <a:rPr lang="en-GB" smtClean="0"/>
              <a:t>A core Course on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err="1">
                <a:ea typeface="+mn-ea"/>
                <a:cs typeface="+mn-cs"/>
              </a:rPr>
              <a:t>Introduction</a:t>
            </a:r>
            <a:r>
              <a:rPr lang="nl-NL" sz="1600" dirty="0">
                <a:ea typeface="+mn-ea"/>
                <a:cs typeface="+mn-cs"/>
              </a:rPr>
              <a:t> </a:t>
            </a:r>
            <a:r>
              <a:rPr lang="nl-NL" sz="1600" dirty="0" err="1">
                <a:ea typeface="+mn-ea"/>
                <a:cs typeface="+mn-cs"/>
              </a:rPr>
              <a:t>to</a:t>
            </a:r>
            <a:r>
              <a:rPr lang="nl-NL" sz="1600" dirty="0">
                <a:ea typeface="+mn-ea"/>
                <a:cs typeface="+mn-cs"/>
              </a:rPr>
              <a:t> Modeling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>
                <a:ea typeface="+mn-ea"/>
                <a:cs typeface="+mn-cs"/>
              </a:rPr>
              <a:t>0LAB0 0LBB0 0LCB0 </a:t>
            </a:r>
            <a:r>
              <a:rPr lang="nl-NL" sz="1600" dirty="0" smtClean="0">
                <a:ea typeface="+mn-ea"/>
                <a:cs typeface="+mn-cs"/>
              </a:rPr>
              <a:t>0LDB0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3"/>
              </a:rPr>
              <a:t>c.w.a.m.v.overveld@tue.nl</a:t>
            </a: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  <a:hlinkClick r:id="rId4"/>
              </a:rPr>
              <a:t>v.a.j.borghuis@tue.nl</a:t>
            </a:r>
            <a:r>
              <a:rPr lang="nl-NL" sz="1600" dirty="0" smtClean="0">
                <a:ea typeface="+mn-ea"/>
                <a:cs typeface="+mn-cs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sz="1600" dirty="0" smtClean="0">
                <a:ea typeface="+mn-ea"/>
                <a:cs typeface="+mn-cs"/>
              </a:rPr>
              <a:t>S.10</a:t>
            </a:r>
            <a:endParaRPr lang="en-US" sz="16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1258888" y="26971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6387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8" name="Picture 2" descr="File:Big and small red phonebo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7963" y="0"/>
            <a:ext cx="384968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hthoek 1"/>
          <p:cNvSpPr/>
          <p:nvPr/>
        </p:nvSpPr>
        <p:spPr>
          <a:xfrm rot="5400000">
            <a:off x="6771482" y="2248693"/>
            <a:ext cx="4572000" cy="246063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http://commons.wikimedia.org/wiki/File:Big_and_small_red_phonebox.jpg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94400" y="194400"/>
            <a:ext cx="4608513" cy="86177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u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, u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constant ratio p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12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 x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1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, x</a:t>
            </a:r>
            <a:r>
              <a:rPr lang="nl-NL" sz="280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can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converted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94400" y="1851025"/>
            <a:ext cx="5372100" cy="4308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84" charset="2"/>
              </a:rPr>
              <a:t>set convertible units 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84" charset="2"/>
              </a:rPr>
              <a:t>dimension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84" charset="2"/>
              </a:rPr>
              <a:t> 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Symbol" pitchFamily="84" charset="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4400" y="4132263"/>
            <a:ext cx="8394700" cy="8572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Non-convertible units (e.g., ‘nr.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sheep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’) 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…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give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rise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to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dimensions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their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own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[SHEEP]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4400" y="2355726"/>
            <a:ext cx="8394700" cy="172354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{m, inch, light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year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, yard,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m, …} 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defines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‘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length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’ [L];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{sec,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year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day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, …} 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defines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‘time’ [T].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/>
      <p:bldP spid="17" grpId="0"/>
      <p:bldP spid="18" grpId="0"/>
      <p:bldP spid="19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7"/>
          <p:cNvSpPr txBox="1">
            <a:spLocks noChangeArrowheads="1"/>
          </p:cNvSpPr>
          <p:nvPr/>
        </p:nvSpPr>
        <p:spPr bwMode="auto">
          <a:xfrm>
            <a:off x="179388" y="1319213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4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sp>
        <p:nvSpPr>
          <p:cNvPr id="18435" name="Rectangle 9"/>
          <p:cNvSpPr>
            <a:spLocks noChangeArrowheads="1"/>
          </p:cNvSpPr>
          <p:nvPr/>
        </p:nvSpPr>
        <p:spPr bwMode="auto">
          <a:xfrm>
            <a:off x="1258888" y="26971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grpSp>
        <p:nvGrpSpPr>
          <p:cNvPr id="18436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7" name="Picture 4" descr="File:Zipper 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0"/>
            <a:ext cx="40100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hthoek 1"/>
          <p:cNvSpPr/>
          <p:nvPr/>
        </p:nvSpPr>
        <p:spPr>
          <a:xfrm rot="16200000">
            <a:off x="6734969" y="2370932"/>
            <a:ext cx="4572000" cy="246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http://commons.wikimedia.org/wiki/File:Zipper_animated.gif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4400" y="194400"/>
            <a:ext cx="5616575" cy="85566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units ‘go with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math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‘go with the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math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’ 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4400" y="1347788"/>
            <a:ext cx="7031038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different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not + or -,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hence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not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equated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(a=b  a-b=0)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4400" y="4132263"/>
            <a:ext cx="8394700" cy="8715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dimension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analysis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check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formula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dimension</a:t>
            </a:r>
            <a:r>
              <a:rPr lang="nl-NL" sz="2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construct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formula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4400" y="3076575"/>
            <a:ext cx="8394700" cy="86995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like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zipper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every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must match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left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right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from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‘=‘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179388" y="1319213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1258888" y="26971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grpSp>
        <p:nvGrpSpPr>
          <p:cNvPr id="20484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4400" y="194400"/>
            <a:ext cx="5616575" cy="1723549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Oscillation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time T 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pendulum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depend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on 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g 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LT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-2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], m[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], l[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 :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4400" y="2557463"/>
            <a:ext cx="7031038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T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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m</a:t>
            </a:r>
            <a:r>
              <a:rPr lang="nl-NL" sz="28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baseline="30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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g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]=[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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LT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-2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    =[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+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-2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4400" y="4155926"/>
            <a:ext cx="8394700" cy="49244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So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=0;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+=0;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:1= -2</a:t>
            </a:r>
          </a:p>
        </p:txBody>
      </p:sp>
      <p:pic>
        <p:nvPicPr>
          <p:cNvPr id="20488" name="Picture 2" descr="File:Foucault pendulum animat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1138" y="12700"/>
            <a:ext cx="3852862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9" name="Rechthoek 1"/>
          <p:cNvSpPr>
            <a:spLocks noChangeArrowheads="1"/>
          </p:cNvSpPr>
          <p:nvPr/>
        </p:nvSpPr>
        <p:spPr bwMode="auto">
          <a:xfrm rot="5400000">
            <a:off x="6842919" y="2755107"/>
            <a:ext cx="457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84" charset="0"/>
              </a:rPr>
              <a:t>http://commons.wikimedia.org/wiki/File:Foucault_pendulum_animated.gif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4400" y="4673451"/>
            <a:ext cx="8394700" cy="4308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or: T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/(l/g)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dimensionless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T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proportional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l/g.</a:t>
            </a:r>
            <a:endParaRPr lang="nl-NL" sz="28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/>
      <p:bldP spid="19" grpId="0" build="p" bldLvl="5"/>
      <p:bldP spid="2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179388" y="1319213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endParaRPr lang="nl-NL"/>
          </a:p>
        </p:txBody>
      </p:sp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84" charset="0"/>
            </a:endParaRP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1258888" y="26971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84" charset="0"/>
            </a:endParaRPr>
          </a:p>
        </p:txBody>
      </p:sp>
      <p:grpSp>
        <p:nvGrpSpPr>
          <p:cNvPr id="20484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w/wallyir/preview/fldr_2008_11_28/file0007816894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027"/>
            <a:ext cx="9144001" cy="51827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786790" y="2156252"/>
            <a:ext cx="4572000" cy="21544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http://www.morguefile.com/archive/display/213367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4400" y="194400"/>
            <a:ext cx="8568506" cy="85664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Wind force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F</a:t>
            </a:r>
            <a:r>
              <a:rPr lang="nl-NL" sz="28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depend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on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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/>
              </a:rPr>
              <a:t>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3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, v 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], A 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]: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8840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179388" y="1319213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endParaRPr lang="nl-NL"/>
          </a:p>
        </p:txBody>
      </p:sp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84" charset="0"/>
            </a:endParaRP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1258888" y="26971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84" charset="0"/>
            </a:endParaRPr>
          </a:p>
        </p:txBody>
      </p:sp>
      <p:grpSp>
        <p:nvGrpSpPr>
          <p:cNvPr id="20484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w/wallyir/preview/fldr_2008_11_28/file0007816894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027"/>
            <a:ext cx="9144001" cy="51827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786790" y="2156252"/>
            <a:ext cx="4572000" cy="21544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http://www.morguefile.com/archive/display/213367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4400" y="194400"/>
            <a:ext cx="8568506" cy="85664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Wind force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F</a:t>
            </a:r>
            <a:r>
              <a:rPr lang="nl-NL" sz="28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depend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on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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/>
              </a:rPr>
              <a:t>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3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, v 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], A 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]: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716088" y="1768008"/>
            <a:ext cx="5400600" cy="1508105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wind force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dimensional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synthesis</a:t>
            </a:r>
            <a:endParaRPr lang="nl-N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3476708" y="1559252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8596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7"/>
          <p:cNvSpPr txBox="1">
            <a:spLocks noChangeArrowheads="1"/>
          </p:cNvSpPr>
          <p:nvPr/>
        </p:nvSpPr>
        <p:spPr bwMode="auto">
          <a:xfrm>
            <a:off x="179388" y="1319213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endParaRPr lang="nl-NL"/>
          </a:p>
        </p:txBody>
      </p:sp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84" charset="0"/>
            </a:endParaRP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1258888" y="26971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latin typeface="Calibri" pitchFamily="84" charset="0"/>
            </a:endParaRPr>
          </a:p>
        </p:txBody>
      </p:sp>
      <p:grpSp>
        <p:nvGrpSpPr>
          <p:cNvPr id="20484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cdn.morguefile.com/imageData/public/files/w/wallyir/preview/fldr_2008_11_28/file000781689459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027"/>
            <a:ext cx="9144001" cy="518270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 rot="5400000">
            <a:off x="6786790" y="2156252"/>
            <a:ext cx="4572000" cy="215444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http://www.morguefile.com/archive/display/213367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94400" y="194400"/>
            <a:ext cx="8568506" cy="85664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Wind force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F</a:t>
            </a:r>
            <a:r>
              <a:rPr lang="nl-NL" sz="28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could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depend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on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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/>
              </a:rPr>
              <a:t>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3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, v 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], A 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]: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94400" y="2557463"/>
            <a:ext cx="7031038" cy="1292662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F</a:t>
            </a:r>
            <a:r>
              <a:rPr lang="nl-NL" sz="28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w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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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v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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A 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</a:t>
            </a:r>
            <a:endParaRPr lang="nl-NL" sz="28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]=[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3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/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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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M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][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sym typeface="Symbol" pitchFamily="18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]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-2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=[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-3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+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+2</a:t>
            </a:r>
            <a:r>
              <a:rPr lang="nl-NL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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[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-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</a:t>
            </a:r>
            <a:endParaRPr lang="nl-NL" sz="28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94400" y="4155926"/>
            <a:ext cx="8394700" cy="492443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So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M</a:t>
            </a: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1 =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;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1 = -3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+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+2;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-2= -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8" charset="2"/>
              </a:rPr>
              <a:t> 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94400" y="4673451"/>
            <a:ext cx="8394700" cy="4308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or: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F</a:t>
            </a:r>
            <a:r>
              <a:rPr lang="nl-NL" sz="28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/(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v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/>
              </a:rPr>
              <a:t>A)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dimensionless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F</a:t>
            </a:r>
            <a:r>
              <a:rPr lang="nl-NL" sz="2800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w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proportional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v</a:t>
            </a:r>
            <a:r>
              <a:rPr lang="nl-NL" sz="28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2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  <a:sym typeface="Symbol" pitchFamily="18" charset="2"/>
              </a:rPr>
              <a:t>A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Symbol" pitchFamily="18" charset="2"/>
              </a:rPr>
              <a:t>.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653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bldLvl="5"/>
      <p:bldP spid="21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7"/>
          <p:cNvSpPr txBox="1">
            <a:spLocks noChangeArrowheads="1"/>
          </p:cNvSpPr>
          <p:nvPr/>
        </p:nvSpPr>
        <p:spPr bwMode="auto">
          <a:xfrm>
            <a:off x="179388" y="1319213"/>
            <a:ext cx="4319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180975" indent="-180975">
              <a:spcBef>
                <a:spcPct val="50000"/>
              </a:spcBef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468313" y="1985963"/>
            <a:ext cx="28067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84" charset="0"/>
            </a:endParaRPr>
          </a:p>
        </p:txBody>
      </p:sp>
      <p:grpSp>
        <p:nvGrpSpPr>
          <p:cNvPr id="22531" name="Groep 9"/>
          <p:cNvGrpSpPr>
            <a:grpSpLocks/>
          </p:cNvGrpSpPr>
          <p:nvPr/>
        </p:nvGrpSpPr>
        <p:grpSpPr bwMode="auto">
          <a:xfrm>
            <a:off x="6624638" y="4217988"/>
            <a:ext cx="1516062" cy="696912"/>
            <a:chOff x="6615066" y="4217868"/>
            <a:chExt cx="1516652" cy="697693"/>
          </a:xfrm>
          <a:effectLst/>
        </p:grpSpPr>
        <p:pic>
          <p:nvPicPr>
            <p:cNvPr id="13" name="Afbeelding 10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4" name="Rechte verbindingslijn 11"/>
            <p:cNvCxnSpPr/>
            <p:nvPr/>
          </p:nvCxnSpPr>
          <p:spPr>
            <a:xfrm flipH="1">
              <a:off x="7690221" y="4217868"/>
              <a:ext cx="206455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vak 1"/>
          <p:cNvSpPr txBox="1">
            <a:spLocks noChangeArrowheads="1"/>
          </p:cNvSpPr>
          <p:nvPr/>
        </p:nvSpPr>
        <p:spPr bwMode="auto">
          <a:xfrm>
            <a:off x="194400" y="194400"/>
            <a:ext cx="9361488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Summary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units with constant ratio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itchFamily="2" charset="2"/>
              </a:rPr>
              <a:t> convertible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set of convertible units: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dimension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examples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length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time,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weight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...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formula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dimensions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left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right must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identical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analysis: check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construct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dimensional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synthesis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will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not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yield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formulas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with + , -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dimensionless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factors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592</Words>
  <Application>Microsoft Office PowerPoint</Application>
  <PresentationFormat>Diavoorstelling (16:9)</PresentationFormat>
  <Paragraphs>82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79</cp:revision>
  <dcterms:created xsi:type="dcterms:W3CDTF">2013-05-16T11:19:57Z</dcterms:created>
  <dcterms:modified xsi:type="dcterms:W3CDTF">2014-01-07T07:03:16Z</dcterms:modified>
</cp:coreProperties>
</file>